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4"/>
  </p:notesMasterIdLst>
  <p:sldIdLst>
    <p:sldId id="256" r:id="rId3"/>
    <p:sldId id="257" r:id="rId4"/>
    <p:sldId id="281" r:id="rId5"/>
    <p:sldId id="282" r:id="rId6"/>
    <p:sldId id="283" r:id="rId7"/>
    <p:sldId id="284" r:id="rId8"/>
    <p:sldId id="288" r:id="rId9"/>
    <p:sldId id="291" r:id="rId10"/>
    <p:sldId id="289" r:id="rId11"/>
    <p:sldId id="290" r:id="rId12"/>
    <p:sldId id="28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en Delhez" initials="ED" lastIdx="3" clrIdx="0">
    <p:extLst>
      <p:ext uri="{19B8F6BF-5375-455C-9EA6-DF929625EA0E}">
        <p15:presenceInfo xmlns:p15="http://schemas.microsoft.com/office/powerpoint/2012/main" userId="Evelien Del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86881" autoAdjust="0"/>
  </p:normalViewPr>
  <p:slideViewPr>
    <p:cSldViewPr snapToGrid="0" snapToObjects="1">
      <p:cViewPr varScale="1">
        <p:scale>
          <a:sx n="101" d="100"/>
          <a:sy n="101" d="100"/>
        </p:scale>
        <p:origin x="420" y="72"/>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21-3-2019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21-3-2019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21-3-2019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5868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21-3-2019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3C2C0E-B441-429A-A2E5-A434B4231498}" type="datetimeFigureOut">
              <a:rPr lang="nl-NL" smtClean="0"/>
              <a:t>21-3-2019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3C2C0E-B441-429A-A2E5-A434B4231498}" type="datetimeFigureOut">
              <a:rPr lang="nl-NL" smtClean="0"/>
              <a:t>21-3-2019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21-3-2019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21-3-2019</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21-3-2019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3" name="Ondertitel 2"/>
          <p:cNvSpPr>
            <a:spLocks noGrp="1"/>
          </p:cNvSpPr>
          <p:nvPr>
            <p:ph type="subTitle" idx="1"/>
          </p:nvPr>
        </p:nvSpPr>
        <p:spPr/>
        <p:txBody>
          <a:bodyPr/>
          <a:lstStyle/>
          <a:p>
            <a:r>
              <a:rPr lang="en-US" dirty="0"/>
              <a:t>4. </a:t>
            </a:r>
            <a:r>
              <a:rPr lang="en-US" dirty="0" err="1"/>
              <a:t>Machinekosten</a:t>
            </a:r>
            <a:endParaRPr lang="nl-NL" dirty="0"/>
          </a:p>
        </p:txBody>
      </p:sp>
    </p:spTree>
    <p:extLst>
      <p:ext uri="{BB962C8B-B14F-4D97-AF65-F5344CB8AC3E}">
        <p14:creationId xmlns:p14="http://schemas.microsoft.com/office/powerpoint/2010/main" val="195827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4.6 </a:t>
            </a:r>
            <a:r>
              <a:rPr lang="en-US" dirty="0" err="1"/>
              <a:t>Samenvatting</a:t>
            </a:r>
            <a:endParaRPr lang="nl-NL" dirty="0"/>
          </a:p>
        </p:txBody>
      </p:sp>
      <p:sp>
        <p:nvSpPr>
          <p:cNvPr id="3" name="Tijdelijke aanduiding voor inhoud 2"/>
          <p:cNvSpPr>
            <a:spLocks noGrp="1"/>
          </p:cNvSpPr>
          <p:nvPr>
            <p:ph idx="1"/>
          </p:nvPr>
        </p:nvSpPr>
        <p:spPr>
          <a:xfrm>
            <a:off x="838200" y="1551305"/>
            <a:ext cx="10515600" cy="4351338"/>
          </a:xfrm>
        </p:spPr>
        <p:txBody>
          <a:bodyPr>
            <a:normAutofit fontScale="70000" lnSpcReduction="20000"/>
          </a:bodyPr>
          <a:lstStyle/>
          <a:p>
            <a:pPr marL="457200" lvl="1" indent="0">
              <a:buNone/>
            </a:pPr>
            <a:endParaRPr lang="nl-NL" dirty="0"/>
          </a:p>
          <a:p>
            <a:pPr>
              <a:lnSpc>
                <a:spcPct val="120000"/>
              </a:lnSpc>
            </a:pPr>
            <a:r>
              <a:rPr lang="nl-NL" dirty="0" smtClean="0"/>
              <a:t>Laatste </a:t>
            </a:r>
            <a:r>
              <a:rPr lang="nl-NL" dirty="0"/>
              <a:t>jaren </a:t>
            </a:r>
            <a:r>
              <a:rPr lang="nl-NL" dirty="0" smtClean="0"/>
              <a:t>veel </a:t>
            </a:r>
            <a:r>
              <a:rPr lang="nl-NL" dirty="0"/>
              <a:t>nieuwe machines </a:t>
            </a:r>
            <a:r>
              <a:rPr lang="nl-NL" dirty="0" smtClean="0"/>
              <a:t>die dure </a:t>
            </a:r>
            <a:r>
              <a:rPr lang="nl-NL" dirty="0"/>
              <a:t>arbeidskosten kunnen vervangen.</a:t>
            </a:r>
          </a:p>
          <a:p>
            <a:pPr>
              <a:lnSpc>
                <a:spcPct val="120000"/>
              </a:lnSpc>
            </a:pPr>
            <a:r>
              <a:rPr lang="nl-NL" dirty="0"/>
              <a:t>Machines </a:t>
            </a:r>
            <a:r>
              <a:rPr lang="nl-NL" dirty="0" smtClean="0"/>
              <a:t>ook duur. Efficiënt inzetten en gebruiken: strakke </a:t>
            </a:r>
            <a:r>
              <a:rPr lang="nl-NL" dirty="0"/>
              <a:t>planning. </a:t>
            </a:r>
            <a:r>
              <a:rPr lang="nl-NL" dirty="0" smtClean="0"/>
              <a:t>Keuze soort </a:t>
            </a:r>
            <a:r>
              <a:rPr lang="nl-NL" dirty="0"/>
              <a:t>machine </a:t>
            </a:r>
            <a:r>
              <a:rPr lang="nl-NL" dirty="0" smtClean="0"/>
              <a:t>afhankelijk </a:t>
            </a:r>
            <a:r>
              <a:rPr lang="nl-NL" dirty="0"/>
              <a:t>van </a:t>
            </a:r>
            <a:r>
              <a:rPr lang="nl-NL" dirty="0" smtClean="0"/>
              <a:t>bereikbaarheid </a:t>
            </a:r>
            <a:r>
              <a:rPr lang="nl-NL" dirty="0"/>
              <a:t>en wat er gedaan moet worden.</a:t>
            </a:r>
          </a:p>
          <a:p>
            <a:pPr>
              <a:lnSpc>
                <a:spcPct val="120000"/>
              </a:lnSpc>
            </a:pPr>
            <a:r>
              <a:rPr lang="nl-NL" dirty="0" smtClean="0"/>
              <a:t>Machinekosten: calculatienormen. Gebruik </a:t>
            </a:r>
            <a:r>
              <a:rPr lang="nl-NL" dirty="0"/>
              <a:t>van </a:t>
            </a:r>
            <a:r>
              <a:rPr lang="nl-NL" dirty="0" smtClean="0"/>
              <a:t>machine </a:t>
            </a:r>
            <a:r>
              <a:rPr lang="nl-NL" dirty="0"/>
              <a:t>kan niet zonder arbeid. In </a:t>
            </a:r>
            <a:r>
              <a:rPr lang="nl-NL" dirty="0" smtClean="0"/>
              <a:t>normstelling </a:t>
            </a:r>
            <a:r>
              <a:rPr lang="nl-NL" dirty="0"/>
              <a:t>van </a:t>
            </a:r>
            <a:r>
              <a:rPr lang="nl-NL" dirty="0" smtClean="0"/>
              <a:t>calculatienorm </a:t>
            </a:r>
            <a:r>
              <a:rPr lang="nl-NL" dirty="0"/>
              <a:t>staat </a:t>
            </a:r>
            <a:r>
              <a:rPr lang="nl-NL" dirty="0" smtClean="0"/>
              <a:t>welke </a:t>
            </a:r>
            <a:r>
              <a:rPr lang="nl-NL" dirty="0"/>
              <a:t>machine(s) </a:t>
            </a:r>
            <a:r>
              <a:rPr lang="nl-NL" dirty="0" smtClean="0"/>
              <a:t>ingezet </a:t>
            </a:r>
            <a:r>
              <a:rPr lang="nl-NL" dirty="0"/>
              <a:t>worden </a:t>
            </a:r>
            <a:r>
              <a:rPr lang="nl-NL" dirty="0" smtClean="0"/>
              <a:t>en óf </a:t>
            </a:r>
            <a:r>
              <a:rPr lang="nl-NL" dirty="0"/>
              <a:t>en hoeveel hoveniers ingezet worden.</a:t>
            </a:r>
          </a:p>
          <a:p>
            <a:pPr>
              <a:lnSpc>
                <a:spcPct val="120000"/>
              </a:lnSpc>
            </a:pPr>
            <a:r>
              <a:rPr lang="nl-NL" dirty="0" smtClean="0"/>
              <a:t>Machines: aanschaffen </a:t>
            </a:r>
            <a:r>
              <a:rPr lang="nl-NL" dirty="0"/>
              <a:t>of huren. Naast </a:t>
            </a:r>
            <a:r>
              <a:rPr lang="nl-NL" dirty="0" smtClean="0"/>
              <a:t>uurtarief nog </a:t>
            </a:r>
            <a:r>
              <a:rPr lang="nl-NL" dirty="0"/>
              <a:t>andere motieven waarom je </a:t>
            </a:r>
            <a:r>
              <a:rPr lang="nl-NL" dirty="0" smtClean="0"/>
              <a:t>machine </a:t>
            </a:r>
            <a:r>
              <a:rPr lang="nl-NL" dirty="0"/>
              <a:t>huurt of aanschaft.</a:t>
            </a:r>
          </a:p>
          <a:p>
            <a:pPr>
              <a:lnSpc>
                <a:spcPct val="120000"/>
              </a:lnSpc>
            </a:pPr>
            <a:r>
              <a:rPr lang="nl-NL" dirty="0" smtClean="0"/>
              <a:t>Machines:  Duurzame </a:t>
            </a:r>
            <a:r>
              <a:rPr lang="nl-NL" dirty="0"/>
              <a:t>Productie Middelen (DPM</a:t>
            </a:r>
            <a:r>
              <a:rPr lang="nl-NL" dirty="0" smtClean="0"/>
              <a:t>). </a:t>
            </a:r>
            <a:r>
              <a:rPr lang="nl-NL" dirty="0" err="1" smtClean="0"/>
              <a:t>DPM’s</a:t>
            </a:r>
            <a:r>
              <a:rPr lang="nl-NL" dirty="0" smtClean="0"/>
              <a:t> </a:t>
            </a:r>
            <a:r>
              <a:rPr lang="nl-NL" dirty="0"/>
              <a:t>worden gebruikt en slijten. Door de slijtage daalt </a:t>
            </a:r>
            <a:r>
              <a:rPr lang="nl-NL" dirty="0" smtClean="0"/>
              <a:t>DPM </a:t>
            </a:r>
            <a:r>
              <a:rPr lang="nl-NL" dirty="0"/>
              <a:t>in waarde. </a:t>
            </a:r>
            <a:r>
              <a:rPr lang="nl-NL" dirty="0" smtClean="0"/>
              <a:t>Waardevermindering </a:t>
            </a:r>
            <a:r>
              <a:rPr lang="nl-NL" dirty="0"/>
              <a:t>wordt uitgedrukt in afschrijvingskosten.</a:t>
            </a:r>
          </a:p>
          <a:p>
            <a:pPr marL="457200" lvl="1" indent="0">
              <a:buNone/>
            </a:pPr>
            <a:endParaRPr lang="nl-NL" dirty="0"/>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spTree>
    <p:extLst>
      <p:ext uri="{BB962C8B-B14F-4D97-AF65-F5344CB8AC3E}">
        <p14:creationId xmlns:p14="http://schemas.microsoft.com/office/powerpoint/2010/main" val="10824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Opdracht</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lnSpc>
                <a:spcPct val="120000"/>
              </a:lnSpc>
              <a:buNone/>
            </a:pPr>
            <a:r>
              <a:rPr lang="nl-NL" dirty="0"/>
              <a:t>Voor een opdracht moet een </a:t>
            </a:r>
            <a:r>
              <a:rPr lang="nl-NL" dirty="0" err="1"/>
              <a:t>cunet</a:t>
            </a:r>
            <a:r>
              <a:rPr lang="nl-NL" dirty="0"/>
              <a:t> gegraven worden voor een terras met een afmeting van 2*4 m. Ontgravingsdiepte is 0,25 m. Het betreft kleigrond en de ontgraven grond hoeft niet gescheiden te worden. Het cunet wordt uitgegraven met een hydraulische kraan 40 liter. Neem in de berekening de normstelling mee.</a:t>
            </a:r>
          </a:p>
          <a:p>
            <a:pPr marL="0" indent="0">
              <a:lnSpc>
                <a:spcPct val="120000"/>
              </a:lnSpc>
              <a:buNone/>
            </a:pPr>
            <a:endParaRPr lang="nl-NL" dirty="0"/>
          </a:p>
          <a:p>
            <a:pPr marL="0" indent="0">
              <a:lnSpc>
                <a:spcPct val="120000"/>
              </a:lnSpc>
              <a:buNone/>
            </a:pPr>
            <a:r>
              <a:rPr lang="nl-NL" dirty="0"/>
              <a:t>Bereken hoeveel uur nodig is om het werk uit te voeren.</a:t>
            </a:r>
          </a:p>
          <a:p>
            <a:pPr marL="0" indent="0">
              <a:lnSpc>
                <a:spcPct val="120000"/>
              </a:lnSpc>
              <a:buNone/>
            </a:pPr>
            <a:endParaRPr lang="nl-NL" dirty="0"/>
          </a:p>
          <a:p>
            <a:pPr marL="0" indent="0">
              <a:lnSpc>
                <a:spcPct val="120000"/>
              </a:lnSpc>
              <a:buNone/>
            </a:pPr>
            <a:r>
              <a:rPr lang="nl-NL" dirty="0"/>
              <a:t>Maak gebruik van de calculatienormen uit het normenboek ‘Kosten aanleg kleinschalig groen</a:t>
            </a:r>
            <a:r>
              <a:rPr lang="nl-NL" dirty="0" smtClean="0"/>
              <a:t>’.</a:t>
            </a:r>
            <a:endParaRPr lang="nl-NL" dirty="0"/>
          </a:p>
          <a:p>
            <a:pPr marL="0" indent="0">
              <a:lnSpc>
                <a:spcPct val="120000"/>
              </a:lnSpc>
              <a:buNone/>
            </a:pPr>
            <a:endParaRPr lang="nl-NL" dirty="0"/>
          </a:p>
          <a:p>
            <a:pPr marL="0" indent="0">
              <a:lnSpc>
                <a:spcPct val="120000"/>
              </a:lnSpc>
              <a:buNone/>
            </a:pPr>
            <a:r>
              <a:rPr lang="nl-NL" dirty="0"/>
              <a:t>Werk </a:t>
            </a:r>
            <a:r>
              <a:rPr lang="nl-NL"/>
              <a:t>in </a:t>
            </a:r>
            <a:r>
              <a:rPr lang="nl-NL" smtClean="0"/>
              <a:t>tweetallen.</a:t>
            </a:r>
            <a:endParaRPr lang="nl-NL" dirty="0"/>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en-US" dirty="0"/>
          </a:p>
          <a:p>
            <a:endParaRPr lang="nl-NL" dirty="0"/>
          </a:p>
        </p:txBody>
      </p:sp>
    </p:spTree>
    <p:extLst>
      <p:ext uri="{BB962C8B-B14F-4D97-AF65-F5344CB8AC3E}">
        <p14:creationId xmlns:p14="http://schemas.microsoft.com/office/powerpoint/2010/main" val="4744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 </a:t>
            </a:r>
            <a:r>
              <a:rPr lang="en-US" dirty="0" err="1"/>
              <a:t>Machinekosten</a:t>
            </a:r>
            <a:endParaRPr lang="nl-NL" dirty="0"/>
          </a:p>
        </p:txBody>
      </p:sp>
      <p:sp>
        <p:nvSpPr>
          <p:cNvPr id="3" name="Tijdelijke aanduiding voor inhoud 2"/>
          <p:cNvSpPr>
            <a:spLocks noGrp="1"/>
          </p:cNvSpPr>
          <p:nvPr>
            <p:ph idx="1"/>
          </p:nvPr>
        </p:nvSpPr>
        <p:spPr/>
        <p:txBody>
          <a:bodyPr/>
          <a:lstStyle/>
          <a:p>
            <a:pPr marL="0" indent="0">
              <a:buNone/>
            </a:pPr>
            <a:r>
              <a:rPr lang="en-US" dirty="0"/>
              <a:t>4.1 </a:t>
            </a:r>
            <a:r>
              <a:rPr lang="en-US" dirty="0" err="1"/>
              <a:t>Oriëntatie</a:t>
            </a:r>
            <a:endParaRPr lang="en-US" dirty="0"/>
          </a:p>
          <a:p>
            <a:pPr marL="0" indent="0">
              <a:buNone/>
            </a:pPr>
            <a:r>
              <a:rPr lang="en-US" dirty="0"/>
              <a:t>4.2 </a:t>
            </a:r>
            <a:r>
              <a:rPr lang="en-US" dirty="0" err="1"/>
              <a:t>Calculatienormen</a:t>
            </a:r>
            <a:endParaRPr lang="en-US" dirty="0"/>
          </a:p>
          <a:p>
            <a:pPr marL="0" indent="0">
              <a:buNone/>
            </a:pPr>
            <a:r>
              <a:rPr lang="en-US" dirty="0"/>
              <a:t>4.3 </a:t>
            </a:r>
            <a:r>
              <a:rPr lang="en-US" dirty="0" err="1"/>
              <a:t>Werkmethode</a:t>
            </a:r>
            <a:r>
              <a:rPr lang="en-US" dirty="0"/>
              <a:t> en planning</a:t>
            </a:r>
          </a:p>
          <a:p>
            <a:pPr marL="0" indent="0">
              <a:buNone/>
            </a:pPr>
            <a:r>
              <a:rPr lang="en-US" dirty="0"/>
              <a:t>4.4 </a:t>
            </a:r>
            <a:r>
              <a:rPr lang="en-US" dirty="0" err="1"/>
              <a:t>Inzet</a:t>
            </a:r>
            <a:r>
              <a:rPr lang="en-US" dirty="0"/>
              <a:t> machines</a:t>
            </a:r>
          </a:p>
          <a:p>
            <a:pPr marL="0" indent="0">
              <a:buNone/>
            </a:pPr>
            <a:r>
              <a:rPr lang="en-US" dirty="0"/>
              <a:t>4.5 </a:t>
            </a:r>
            <a:r>
              <a:rPr lang="en-US" dirty="0" err="1"/>
              <a:t>Afschrijvingskosten</a:t>
            </a:r>
            <a:endParaRPr lang="en-US" dirty="0"/>
          </a:p>
          <a:p>
            <a:pPr marL="0" indent="0">
              <a:buNone/>
            </a:pPr>
            <a:r>
              <a:rPr lang="en-US" dirty="0"/>
              <a:t>4.6 </a:t>
            </a:r>
            <a:r>
              <a:rPr lang="en-US" dirty="0" err="1"/>
              <a:t>Samenvatting</a:t>
            </a:r>
            <a:endParaRPr lang="en-US" dirty="0"/>
          </a:p>
          <a:p>
            <a:pPr marL="0" indent="0">
              <a:buNone/>
            </a:pPr>
            <a:r>
              <a:rPr lang="en-US" dirty="0" err="1"/>
              <a:t>Opdracht</a:t>
            </a:r>
            <a:endParaRPr lang="en-US" dirty="0"/>
          </a:p>
        </p:txBody>
      </p:sp>
      <p:sp>
        <p:nvSpPr>
          <p:cNvPr id="8" name="Tijdelijke aanduiding voor tekst 3"/>
          <p:cNvSpPr>
            <a:spLocks noGrp="1"/>
          </p:cNvSpPr>
          <p:nvPr>
            <p:ph type="body" sz="quarter" idx="13"/>
          </p:nvPr>
        </p:nvSpPr>
        <p:spPr>
          <a:xfrm>
            <a:off x="838200" y="6356351"/>
            <a:ext cx="317109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9" name="Tijdelijke aanduiding voor tekst 4"/>
          <p:cNvSpPr>
            <a:spLocks noGrp="1"/>
          </p:cNvSpPr>
          <p:nvPr>
            <p:ph type="body" sz="quarter" idx="14"/>
          </p:nvPr>
        </p:nvSpPr>
        <p:spPr>
          <a:xfrm>
            <a:off x="8610600" y="6356350"/>
            <a:ext cx="2743200" cy="365125"/>
          </a:xfrm>
        </p:spPr>
        <p:txBody>
          <a:bodyPr/>
          <a:lstStyle/>
          <a:p>
            <a:r>
              <a:rPr lang="en-US" dirty="0"/>
              <a:t>4. </a:t>
            </a:r>
            <a:r>
              <a:rPr lang="en-US" dirty="0" err="1"/>
              <a:t>Machinekosten</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5" y="1027906"/>
            <a:ext cx="4095750" cy="3071813"/>
          </a:xfrm>
          <a:prstGeom prst="rect">
            <a:avLst/>
          </a:prstGeom>
        </p:spPr>
      </p:pic>
    </p:spTree>
    <p:extLst>
      <p:ext uri="{BB962C8B-B14F-4D97-AF65-F5344CB8AC3E}">
        <p14:creationId xmlns:p14="http://schemas.microsoft.com/office/powerpoint/2010/main" val="83935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4.1 </a:t>
            </a:r>
            <a:r>
              <a:rPr lang="en-US" dirty="0" err="1"/>
              <a:t>Oriëntatie</a:t>
            </a:r>
            <a:endParaRPr lang="nl-NL" dirty="0"/>
          </a:p>
        </p:txBody>
      </p:sp>
      <p:sp>
        <p:nvSpPr>
          <p:cNvPr id="3" name="Tijdelijke aanduiding voor inhoud 2"/>
          <p:cNvSpPr>
            <a:spLocks noGrp="1"/>
          </p:cNvSpPr>
          <p:nvPr>
            <p:ph idx="1"/>
          </p:nvPr>
        </p:nvSpPr>
        <p:spPr/>
        <p:txBody>
          <a:bodyPr/>
          <a:lstStyle/>
          <a:p>
            <a:r>
              <a:rPr lang="nl-NL" dirty="0"/>
              <a:t>Ontwikkeling van machines gaat snel. Arbeid is duur, veel machines ontwikkeld om handarbeid te vervangen</a:t>
            </a:r>
          </a:p>
          <a:p>
            <a:r>
              <a:rPr lang="nl-NL" dirty="0"/>
              <a:t>Inzet machines vraagt om planning; tijdens begroting kies je werkmethode</a:t>
            </a:r>
          </a:p>
          <a:p>
            <a:r>
              <a:rPr lang="nl-NL" dirty="0"/>
              <a:t>Keuze maken machine kopen of huren</a:t>
            </a:r>
          </a:p>
          <a:p>
            <a:r>
              <a:rPr lang="nl-NL" dirty="0"/>
              <a:t>Machines worden in de tijd afgeschreven: Afschrijvingskosten</a:t>
            </a:r>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4605012"/>
            <a:ext cx="2279650" cy="1706888"/>
          </a:xfrm>
          <a:prstGeom prst="rect">
            <a:avLst/>
          </a:prstGeom>
        </p:spPr>
      </p:pic>
    </p:spTree>
    <p:extLst>
      <p:ext uri="{BB962C8B-B14F-4D97-AF65-F5344CB8AC3E}">
        <p14:creationId xmlns:p14="http://schemas.microsoft.com/office/powerpoint/2010/main" val="185816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a:t>
            </a:r>
            <a:r>
              <a:rPr lang="en-US" dirty="0" err="1"/>
              <a:t>Calculatienormen</a:t>
            </a:r>
            <a:endParaRPr lang="nl-NL" dirty="0"/>
          </a:p>
        </p:txBody>
      </p:sp>
      <p:sp>
        <p:nvSpPr>
          <p:cNvPr id="3" name="Tijdelijke aanduiding voor inhoud 2"/>
          <p:cNvSpPr>
            <a:spLocks noGrp="1"/>
          </p:cNvSpPr>
          <p:nvPr>
            <p:ph idx="1"/>
          </p:nvPr>
        </p:nvSpPr>
        <p:spPr>
          <a:xfrm>
            <a:off x="838200" y="1825625"/>
            <a:ext cx="5138057" cy="4351338"/>
          </a:xfrm>
        </p:spPr>
        <p:txBody>
          <a:bodyPr/>
          <a:lstStyle/>
          <a:p>
            <a:r>
              <a:rPr lang="nl-NL" dirty="0"/>
              <a:t>Normen</a:t>
            </a:r>
          </a:p>
          <a:p>
            <a:r>
              <a:rPr lang="nl-NL" dirty="0"/>
              <a:t>Weergave </a:t>
            </a:r>
            <a:r>
              <a:rPr lang="nl-NL" dirty="0" smtClean="0"/>
              <a:t>normen: </a:t>
            </a:r>
            <a:endParaRPr lang="nl-NL" dirty="0"/>
          </a:p>
          <a:p>
            <a:pPr marL="0" indent="0">
              <a:buNone/>
            </a:pPr>
            <a:r>
              <a:rPr lang="nl-NL" dirty="0"/>
              <a:t>   eenheid per uur</a:t>
            </a:r>
          </a:p>
          <a:p>
            <a:r>
              <a:rPr lang="nl-NL" dirty="0"/>
              <a:t>Toepassen </a:t>
            </a:r>
            <a:r>
              <a:rPr lang="nl-NL" dirty="0" smtClean="0"/>
              <a:t>calculatienormen: zie voorbeeld hiernaast</a:t>
            </a:r>
            <a:endParaRPr lang="nl-NL" dirty="0"/>
          </a:p>
          <a:p>
            <a:pPr marL="0" indent="0">
              <a:buNone/>
            </a:pPr>
            <a:r>
              <a:rPr lang="nl-NL" dirty="0"/>
              <a:t>   </a:t>
            </a:r>
          </a:p>
          <a:p>
            <a:pPr marL="0" indent="0">
              <a:buNone/>
            </a:pPr>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pic>
        <p:nvPicPr>
          <p:cNvPr id="7" name="Afbeelding 6" descr="Afbeelding met schermafbeelding&#10;&#10;Automatisch gegenereerde beschrijving">
            <a:extLst>
              <a:ext uri="{FF2B5EF4-FFF2-40B4-BE49-F238E27FC236}">
                <a16:creationId xmlns:a16="http://schemas.microsoft.com/office/drawing/2014/main" xmlns="" id="{A7BCD400-4D50-41D9-A723-9CA12262F77A}"/>
              </a:ext>
            </a:extLst>
          </p:cNvPr>
          <p:cNvPicPr>
            <a:picLocks noChangeAspect="1"/>
          </p:cNvPicPr>
          <p:nvPr/>
        </p:nvPicPr>
        <p:blipFill>
          <a:blip r:embed="rId2"/>
          <a:stretch>
            <a:fillRect/>
          </a:stretch>
        </p:blipFill>
        <p:spPr>
          <a:xfrm>
            <a:off x="6096000" y="1371599"/>
            <a:ext cx="5336912" cy="4895057"/>
          </a:xfrm>
          <a:prstGeom prst="rect">
            <a:avLst/>
          </a:prstGeom>
        </p:spPr>
      </p:pic>
    </p:spTree>
    <p:extLst>
      <p:ext uri="{BB962C8B-B14F-4D97-AF65-F5344CB8AC3E}">
        <p14:creationId xmlns:p14="http://schemas.microsoft.com/office/powerpoint/2010/main" val="388209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4.3 </a:t>
            </a:r>
            <a:r>
              <a:rPr lang="en-US" dirty="0" err="1"/>
              <a:t>Werkmethode</a:t>
            </a:r>
            <a:r>
              <a:rPr lang="en-US" dirty="0"/>
              <a:t> en planning</a:t>
            </a:r>
            <a:endParaRPr lang="nl-NL" dirty="0"/>
          </a:p>
        </p:txBody>
      </p:sp>
      <p:sp>
        <p:nvSpPr>
          <p:cNvPr id="3" name="Tijdelijke aanduiding voor inhoud 2"/>
          <p:cNvSpPr>
            <a:spLocks noGrp="1"/>
          </p:cNvSpPr>
          <p:nvPr>
            <p:ph idx="1"/>
          </p:nvPr>
        </p:nvSpPr>
        <p:spPr>
          <a:xfrm>
            <a:off x="838200" y="1825625"/>
            <a:ext cx="6172200" cy="4351338"/>
          </a:xfrm>
        </p:spPr>
        <p:txBody>
          <a:bodyPr/>
          <a:lstStyle/>
          <a:p>
            <a:r>
              <a:rPr lang="nl-NL" dirty="0"/>
              <a:t>Handmatig of machinaal</a:t>
            </a:r>
          </a:p>
          <a:p>
            <a:r>
              <a:rPr lang="nl-NL" dirty="0"/>
              <a:t>Machine keuze</a:t>
            </a:r>
          </a:p>
          <a:p>
            <a:r>
              <a:rPr lang="nl-NL" dirty="0"/>
              <a:t>Werkzaamheden </a:t>
            </a:r>
            <a:r>
              <a:rPr lang="nl-NL" dirty="0" smtClean="0"/>
              <a:t>uitbesteden:</a:t>
            </a:r>
            <a:endParaRPr lang="nl-NL" dirty="0"/>
          </a:p>
          <a:p>
            <a:pPr lvl="1"/>
            <a:r>
              <a:rPr lang="nl-NL" dirty="0"/>
              <a:t>Nieuwste machines</a:t>
            </a:r>
          </a:p>
          <a:p>
            <a:pPr lvl="1"/>
            <a:r>
              <a:rPr lang="nl-NL" dirty="0"/>
              <a:t>Bedrijf beschikt niet over de juiste machines</a:t>
            </a:r>
          </a:p>
          <a:p>
            <a:pPr lvl="1"/>
            <a:r>
              <a:rPr lang="nl-NL" dirty="0"/>
              <a:t>Goedkoper huren dan kopen</a:t>
            </a:r>
          </a:p>
          <a:p>
            <a:pPr lvl="1"/>
            <a:r>
              <a:rPr lang="nl-NL" dirty="0"/>
              <a:t>Goedkoper uitbesteden dan zelf doen</a:t>
            </a:r>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spTree>
    <p:extLst>
      <p:ext uri="{BB962C8B-B14F-4D97-AF65-F5344CB8AC3E}">
        <p14:creationId xmlns:p14="http://schemas.microsoft.com/office/powerpoint/2010/main" val="156866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4.4 </a:t>
            </a:r>
            <a:r>
              <a:rPr lang="en-US" dirty="0" err="1"/>
              <a:t>Inzet</a:t>
            </a:r>
            <a:r>
              <a:rPr lang="en-US" dirty="0"/>
              <a:t> machines</a:t>
            </a:r>
            <a:endParaRPr lang="nl-NL" dirty="0"/>
          </a:p>
        </p:txBody>
      </p:sp>
      <p:sp>
        <p:nvSpPr>
          <p:cNvPr id="3" name="Tijdelijke aanduiding voor inhoud 2"/>
          <p:cNvSpPr>
            <a:spLocks noGrp="1"/>
          </p:cNvSpPr>
          <p:nvPr>
            <p:ph idx="1"/>
          </p:nvPr>
        </p:nvSpPr>
        <p:spPr/>
        <p:txBody>
          <a:bodyPr>
            <a:normAutofit lnSpcReduction="10000"/>
          </a:bodyPr>
          <a:lstStyle/>
          <a:p>
            <a:r>
              <a:rPr lang="nl-NL" dirty="0"/>
              <a:t>Efficiënte inzet; planning in tijd zo dicht mogelijk bij elkaar</a:t>
            </a:r>
          </a:p>
          <a:p>
            <a:r>
              <a:rPr lang="nl-NL" dirty="0"/>
              <a:t>Inzet machines dag of dagdeel</a:t>
            </a:r>
          </a:p>
          <a:p>
            <a:r>
              <a:rPr lang="nl-NL" dirty="0"/>
              <a:t>Machine plus arbeid</a:t>
            </a:r>
          </a:p>
          <a:p>
            <a:r>
              <a:rPr lang="nl-NL" dirty="0"/>
              <a:t>Normstelling machine plus arbeid</a:t>
            </a:r>
          </a:p>
          <a:p>
            <a:r>
              <a:rPr lang="nl-NL" dirty="0"/>
              <a:t>Keuze aanschaf of </a:t>
            </a:r>
            <a:r>
              <a:rPr lang="nl-NL" dirty="0" smtClean="0"/>
              <a:t>huur:</a:t>
            </a:r>
            <a:endParaRPr lang="nl-NL" dirty="0"/>
          </a:p>
          <a:p>
            <a:pPr lvl="1"/>
            <a:r>
              <a:rPr lang="nl-NL" dirty="0"/>
              <a:t>Vergelijk uurtarief eigen machine met uurtarief huur machine</a:t>
            </a:r>
          </a:p>
          <a:p>
            <a:pPr lvl="1"/>
            <a:r>
              <a:rPr lang="nl-NL" dirty="0"/>
              <a:t>Als je een machine hebt staan, ga je die ook vaker inzetten</a:t>
            </a:r>
          </a:p>
          <a:p>
            <a:pPr lvl="1"/>
            <a:r>
              <a:rPr lang="nl-NL" dirty="0"/>
              <a:t>Sommige machines, bv </a:t>
            </a:r>
            <a:r>
              <a:rPr lang="nl-NL" dirty="0" err="1"/>
              <a:t>telekraan</a:t>
            </a:r>
            <a:r>
              <a:rPr lang="nl-NL" dirty="0"/>
              <a:t>, nooit rendabel te maken in eigen beheer</a:t>
            </a:r>
          </a:p>
          <a:p>
            <a:pPr lvl="1"/>
            <a:r>
              <a:rPr lang="nl-NL" dirty="0"/>
              <a:t>Afstand huurbedrijf</a:t>
            </a:r>
          </a:p>
          <a:p>
            <a:pPr lvl="1"/>
            <a:endParaRPr lang="nl-NL" dirty="0"/>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spTree>
    <p:extLst>
      <p:ext uri="{BB962C8B-B14F-4D97-AF65-F5344CB8AC3E}">
        <p14:creationId xmlns:p14="http://schemas.microsoft.com/office/powerpoint/2010/main" val="109632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4.5 </a:t>
            </a:r>
            <a:r>
              <a:rPr lang="en-US" dirty="0" err="1"/>
              <a:t>Afschrijvingskosten</a:t>
            </a:r>
            <a:endParaRPr lang="nl-NL" dirty="0"/>
          </a:p>
        </p:txBody>
      </p:sp>
      <p:sp>
        <p:nvSpPr>
          <p:cNvPr id="3" name="Tijdelijke aanduiding voor inhoud 2"/>
          <p:cNvSpPr>
            <a:spLocks noGrp="1"/>
          </p:cNvSpPr>
          <p:nvPr>
            <p:ph idx="1"/>
          </p:nvPr>
        </p:nvSpPr>
        <p:spPr/>
        <p:txBody>
          <a:bodyPr>
            <a:normAutofit/>
          </a:bodyPr>
          <a:lstStyle/>
          <a:p>
            <a:r>
              <a:rPr lang="nl-NL" dirty="0"/>
              <a:t>Machines vallen onder DPM (Duurzame Productiemiddelen)</a:t>
            </a:r>
          </a:p>
          <a:p>
            <a:pPr marL="0" indent="0">
              <a:buNone/>
            </a:pPr>
            <a:endParaRPr lang="nl-NL" dirty="0"/>
          </a:p>
          <a:p>
            <a:r>
              <a:rPr lang="nl-NL" dirty="0"/>
              <a:t>Waardevermindering druk je uit in </a:t>
            </a:r>
            <a:r>
              <a:rPr lang="nl-NL" dirty="0" smtClean="0"/>
              <a:t>afschrijvingskosten:</a:t>
            </a:r>
            <a:endParaRPr lang="nl-NL" dirty="0"/>
          </a:p>
          <a:p>
            <a:pPr lvl="1"/>
            <a:r>
              <a:rPr lang="nl-NL" dirty="0"/>
              <a:t>Technische levensduur = slijtage</a:t>
            </a:r>
          </a:p>
          <a:p>
            <a:pPr lvl="1"/>
            <a:r>
              <a:rPr lang="nl-NL" dirty="0"/>
              <a:t>Economische levensduur = tijd dat DPM afgeschreven wordt</a:t>
            </a:r>
          </a:p>
          <a:p>
            <a:pPr lvl="1"/>
            <a:r>
              <a:rPr lang="nl-NL" dirty="0"/>
              <a:t>Economische slijtage; hogere kosten en lagere prestaties maken machine op een gegeven moment minder rendabel</a:t>
            </a:r>
          </a:p>
          <a:p>
            <a:pPr marL="457200" lvl="1" indent="0">
              <a:buNone/>
            </a:pPr>
            <a:endParaRPr lang="nl-NL" dirty="0"/>
          </a:p>
          <a:p>
            <a:pPr lvl="1"/>
            <a:endParaRPr lang="nl-NL" dirty="0"/>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spTree>
    <p:extLst>
      <p:ext uri="{BB962C8B-B14F-4D97-AF65-F5344CB8AC3E}">
        <p14:creationId xmlns:p14="http://schemas.microsoft.com/office/powerpoint/2010/main" val="401555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4.5 </a:t>
            </a:r>
            <a:r>
              <a:rPr lang="en-US" dirty="0" err="1"/>
              <a:t>Afschrijvingskosten</a:t>
            </a:r>
            <a:endParaRPr lang="nl-NL" dirty="0"/>
          </a:p>
        </p:txBody>
      </p:sp>
      <p:sp>
        <p:nvSpPr>
          <p:cNvPr id="3" name="Tijdelijke aanduiding voor inhoud 2"/>
          <p:cNvSpPr>
            <a:spLocks noGrp="1"/>
          </p:cNvSpPr>
          <p:nvPr>
            <p:ph idx="1"/>
          </p:nvPr>
        </p:nvSpPr>
        <p:spPr/>
        <p:txBody>
          <a:bodyPr>
            <a:normAutofit/>
          </a:bodyPr>
          <a:lstStyle/>
          <a:p>
            <a:pPr marL="457200" lvl="1" indent="0">
              <a:buNone/>
            </a:pPr>
            <a:endParaRPr lang="nl-NL" dirty="0"/>
          </a:p>
          <a:p>
            <a:pPr lvl="1"/>
            <a:endParaRPr lang="nl-NL" dirty="0"/>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pic>
        <p:nvPicPr>
          <p:cNvPr id="7" name="Afbeelding 6">
            <a:extLst>
              <a:ext uri="{FF2B5EF4-FFF2-40B4-BE49-F238E27FC236}">
                <a16:creationId xmlns:a16="http://schemas.microsoft.com/office/drawing/2014/main" xmlns="" id="{A4E7BF63-F8AF-4EE8-8774-50DC24177934}"/>
              </a:ext>
            </a:extLst>
          </p:cNvPr>
          <p:cNvPicPr>
            <a:picLocks noChangeAspect="1"/>
          </p:cNvPicPr>
          <p:nvPr/>
        </p:nvPicPr>
        <p:blipFill>
          <a:blip r:embed="rId2"/>
          <a:stretch>
            <a:fillRect/>
          </a:stretch>
        </p:blipFill>
        <p:spPr>
          <a:xfrm>
            <a:off x="838200" y="1669574"/>
            <a:ext cx="8016075" cy="4663440"/>
          </a:xfrm>
          <a:prstGeom prst="rect">
            <a:avLst/>
          </a:prstGeom>
        </p:spPr>
      </p:pic>
    </p:spTree>
    <p:extLst>
      <p:ext uri="{BB962C8B-B14F-4D97-AF65-F5344CB8AC3E}">
        <p14:creationId xmlns:p14="http://schemas.microsoft.com/office/powerpoint/2010/main" val="318777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4.5 </a:t>
            </a:r>
            <a:r>
              <a:rPr lang="en-US" dirty="0" err="1"/>
              <a:t>Afschrijvingskosten</a:t>
            </a:r>
            <a:endParaRPr lang="nl-NL" dirty="0"/>
          </a:p>
        </p:txBody>
      </p:sp>
      <p:sp>
        <p:nvSpPr>
          <p:cNvPr id="3" name="Tijdelijke aanduiding voor inhoud 2"/>
          <p:cNvSpPr>
            <a:spLocks noGrp="1"/>
          </p:cNvSpPr>
          <p:nvPr>
            <p:ph idx="1"/>
          </p:nvPr>
        </p:nvSpPr>
        <p:spPr/>
        <p:txBody>
          <a:bodyPr>
            <a:normAutofit/>
          </a:bodyPr>
          <a:lstStyle/>
          <a:p>
            <a:r>
              <a:rPr lang="nl-NL" dirty="0"/>
              <a:t>Afschrijvingsmethoden:</a:t>
            </a:r>
          </a:p>
          <a:p>
            <a:pPr lvl="1"/>
            <a:r>
              <a:rPr lang="nl-NL" dirty="0"/>
              <a:t>Fiscale afschrijvingsmethode; afschrijven met vast percentage van de aanschafwaarde</a:t>
            </a:r>
          </a:p>
          <a:p>
            <a:pPr lvl="1"/>
            <a:r>
              <a:rPr lang="nl-NL" dirty="0"/>
              <a:t>Bedrijfseconomische afschrijvingsmethode; afschrijven met vast percentage van de nieuwwaarde (alleen bij grote bedrijven, wordt niet door de Belastingdienst geaccepteerd)</a:t>
            </a:r>
          </a:p>
          <a:p>
            <a:pPr marL="457200" lvl="1" indent="0">
              <a:buNone/>
            </a:pPr>
            <a:endParaRPr lang="nl-NL" dirty="0"/>
          </a:p>
          <a:p>
            <a:pPr lvl="1"/>
            <a:endParaRPr lang="nl-NL" dirty="0"/>
          </a:p>
          <a:p>
            <a:endParaRPr lang="nl-NL" dirty="0"/>
          </a:p>
          <a:p>
            <a:pPr marL="0" indent="0">
              <a:buNone/>
            </a:pPr>
            <a:endParaRPr lang="nl-NL" dirty="0"/>
          </a:p>
        </p:txBody>
      </p:sp>
      <p:sp>
        <p:nvSpPr>
          <p:cNvPr id="4" name="Tijdelijke aanduiding voor tekst 3"/>
          <p:cNvSpPr>
            <a:spLocks noGrp="1"/>
          </p:cNvSpPr>
          <p:nvPr>
            <p:ph type="body" sz="quarter" idx="13"/>
          </p:nvPr>
        </p:nvSpPr>
        <p:spPr>
          <a:xfrm>
            <a:off x="838200" y="6356351"/>
            <a:ext cx="3206262" cy="267188"/>
          </a:xfrm>
        </p:spPr>
        <p:txBody>
          <a:bodyPr/>
          <a:lstStyle/>
          <a:p>
            <a:r>
              <a:rPr lang="en-US" dirty="0" err="1"/>
              <a:t>Begroten</a:t>
            </a:r>
            <a:r>
              <a:rPr lang="en-US" dirty="0"/>
              <a:t>, </a:t>
            </a:r>
            <a:r>
              <a:rPr lang="en-US" dirty="0" err="1"/>
              <a:t>offreren</a:t>
            </a:r>
            <a:r>
              <a:rPr lang="en-US" dirty="0"/>
              <a:t>, </a:t>
            </a:r>
            <a:r>
              <a:rPr lang="en-US" dirty="0" err="1"/>
              <a:t>werkplanning</a:t>
            </a:r>
            <a:r>
              <a:rPr lang="en-US" dirty="0"/>
              <a:t> </a:t>
            </a:r>
            <a:r>
              <a:rPr lang="en-US" dirty="0" err="1"/>
              <a:t>maken</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Machinekosten</a:t>
            </a:r>
            <a:endParaRPr lang="nl-NL" dirty="0"/>
          </a:p>
        </p:txBody>
      </p:sp>
    </p:spTree>
    <p:extLst>
      <p:ext uri="{BB962C8B-B14F-4D97-AF65-F5344CB8AC3E}">
        <p14:creationId xmlns:p14="http://schemas.microsoft.com/office/powerpoint/2010/main" val="4023112857"/>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Ontwikkelcentrum</Template>
  <TotalTime>0</TotalTime>
  <Words>562</Words>
  <Application>Microsoft Office PowerPoint</Application>
  <PresentationFormat>Breedbeeld</PresentationFormat>
  <Paragraphs>96</Paragraphs>
  <Slides>11</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Avenir Book</vt:lpstr>
      <vt:lpstr>Calibri</vt:lpstr>
      <vt:lpstr>Calibri Light</vt:lpstr>
      <vt:lpstr>DIN Condensed</vt:lpstr>
      <vt:lpstr>Wingdings</vt:lpstr>
      <vt:lpstr>Office-thema</vt:lpstr>
      <vt:lpstr>Aangepast ontwerp</vt:lpstr>
      <vt:lpstr>Begroten, offreren, werkplanning maken</vt:lpstr>
      <vt:lpstr>4. Machinekosten</vt:lpstr>
      <vt:lpstr>4.1 Oriëntatie</vt:lpstr>
      <vt:lpstr>4.2 Calculatienormen</vt:lpstr>
      <vt:lpstr>4.3 Werkmethode en planning</vt:lpstr>
      <vt:lpstr>4.4 Inzet machines</vt:lpstr>
      <vt:lpstr>4.5 Afschrijvingskosten</vt:lpstr>
      <vt:lpstr>4.5 Afschrijvingskosten</vt:lpstr>
      <vt:lpstr>4.5 Afschrijvingskosten</vt:lpstr>
      <vt:lpstr>4.6 Samenvatting</vt:lpstr>
      <vt:lpstr>Opdracht</vt:lpstr>
    </vt:vector>
  </TitlesOfParts>
  <Company>Corporate Desktop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Marco Jongejan</cp:lastModifiedBy>
  <cp:revision>49</cp:revision>
  <dcterms:created xsi:type="dcterms:W3CDTF">2018-01-29T13:04:35Z</dcterms:created>
  <dcterms:modified xsi:type="dcterms:W3CDTF">2019-03-21T16:06:38Z</dcterms:modified>
</cp:coreProperties>
</file>